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4" r:id="rId5"/>
    <p:sldId id="307" r:id="rId6"/>
    <p:sldId id="308" r:id="rId7"/>
    <p:sldId id="309" r:id="rId8"/>
    <p:sldId id="310" r:id="rId9"/>
    <p:sldId id="313" r:id="rId10"/>
    <p:sldId id="312" r:id="rId11"/>
    <p:sldId id="314" r:id="rId12"/>
    <p:sldId id="315" r:id="rId13"/>
    <p:sldId id="316" r:id="rId14"/>
    <p:sldId id="317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19" autoAdjust="0"/>
  </p:normalViewPr>
  <p:slideViewPr>
    <p:cSldViewPr snapToGrid="0">
      <p:cViewPr>
        <p:scale>
          <a:sx n="70" d="100"/>
          <a:sy n="70" d="100"/>
        </p:scale>
        <p:origin x="1075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defRPr cap="all"/>
          </a:pPr>
          <a:r>
            <a:rPr lang="en-150"/>
            <a:t>Identify the breed of a dog based on picture</a:t>
          </a:r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defRPr cap="all"/>
          </a:pPr>
          <a:r>
            <a:rPr lang="en-150"/>
            <a:t>Multi-classification problem</a:t>
          </a:r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defRPr cap="all"/>
          </a:pPr>
          <a:r>
            <a:rPr lang="en-150"/>
            <a:t>10,000+ pictures of 120 breeds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04E5583A-CDF9-4EB6-A7D5-7619588355DC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24974BB8-2DAB-4D5E-96DF-33BA8EE52BC7}" type="pres">
      <dgm:prSet presAssocID="{40FC4FFE-8987-4A26-B7F4-8A516F18ADAE}" presName="compNode" presStyleCnt="0"/>
      <dgm:spPr/>
    </dgm:pt>
    <dgm:pt modelId="{934367EE-D334-433A-80FD-786C7958B2C1}" type="pres">
      <dgm:prSet presAssocID="{40FC4FFE-8987-4A26-B7F4-8A516F18ADAE}" presName="iconBgRect" presStyleLbl="bgShp" presStyleIdx="0" presStyleCnt="3"/>
      <dgm:spPr/>
    </dgm:pt>
    <dgm:pt modelId="{4569317B-311B-4E41-B43E-9DD2E9A6D416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2D6AB883-34A8-4BCE-B0DE-6DC5BF717A88}" type="pres">
      <dgm:prSet presAssocID="{40FC4FFE-8987-4A26-B7F4-8A516F18ADAE}" presName="spaceRect" presStyleCnt="0"/>
      <dgm:spPr/>
    </dgm:pt>
    <dgm:pt modelId="{DF20B62B-4FCF-4AA5-A2A1-066EB63B2AB1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04565FE4-BE3B-481B-8512-F8CC5761C4E6}" type="pres">
      <dgm:prSet presAssocID="{5B62599A-5C9B-48E7-896E-EA782AC60C8B}" presName="sibTrans" presStyleCnt="0"/>
      <dgm:spPr/>
    </dgm:pt>
    <dgm:pt modelId="{64735F17-3BFD-4BDE-8FF0-621F9E983D48}" type="pres">
      <dgm:prSet presAssocID="{49225C73-1633-42F1-AB3B-7CB183E5F8B8}" presName="compNode" presStyleCnt="0"/>
      <dgm:spPr/>
    </dgm:pt>
    <dgm:pt modelId="{0D787C49-8A51-4358-BDBC-97DCBE577E31}" type="pres">
      <dgm:prSet presAssocID="{49225C73-1633-42F1-AB3B-7CB183E5F8B8}" presName="iconBgRect" presStyleLbl="bgShp" presStyleIdx="1" presStyleCnt="3"/>
      <dgm:spPr/>
    </dgm:pt>
    <dgm:pt modelId="{41A417A5-2E0D-4C5C-B9A3-50E4D02A7133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5FE0540-DAE4-43EB-B3D7-D6862F42EFFE}" type="pres">
      <dgm:prSet presAssocID="{49225C73-1633-42F1-AB3B-7CB183E5F8B8}" presName="spaceRect" presStyleCnt="0"/>
      <dgm:spPr/>
    </dgm:pt>
    <dgm:pt modelId="{684C36FC-8118-40B3-94F0-17CD2FEBC18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1E84AC23-11B7-4DD7-B702-54FB3C8E90D9}" type="pres">
      <dgm:prSet presAssocID="{9646853A-8964-4519-A5B1-0B7D18B2983D}" presName="sibTrans" presStyleCnt="0"/>
      <dgm:spPr/>
    </dgm:pt>
    <dgm:pt modelId="{59D9CB9B-AD3A-4202-89A3-C8E8634B1BC9}" type="pres">
      <dgm:prSet presAssocID="{1C383F32-22E8-4F62-A3E0-BDC3D5F48992}" presName="compNode" presStyleCnt="0"/>
      <dgm:spPr/>
    </dgm:pt>
    <dgm:pt modelId="{CA5BE445-2931-44D7-A988-BAA0C370BDCC}" type="pres">
      <dgm:prSet presAssocID="{1C383F32-22E8-4F62-A3E0-BDC3D5F48992}" presName="iconBgRect" presStyleLbl="bgShp" presStyleIdx="2" presStyleCnt="3"/>
      <dgm:spPr/>
    </dgm:pt>
    <dgm:pt modelId="{F31421FB-A7A4-4815-957F-F54E37A9BBF9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 with solid fill"/>
        </a:ext>
      </dgm:extLst>
    </dgm:pt>
    <dgm:pt modelId="{88221353-DEA7-431D-9082-3480DD9AB104}" type="pres">
      <dgm:prSet presAssocID="{1C383F32-22E8-4F62-A3E0-BDC3D5F48992}" presName="spaceRect" presStyleCnt="0"/>
      <dgm:spPr/>
    </dgm:pt>
    <dgm:pt modelId="{5F21C836-49AE-4CAA-987B-301C879EA4C6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5B6DED26-6739-4443-AFEE-2CB1516B7462}" type="presOf" srcId="{49225C73-1633-42F1-AB3B-7CB183E5F8B8}" destId="{684C36FC-8118-40B3-94F0-17CD2FEBC18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FA1D6494-E00B-4692-8612-FE96A8803954}" type="presOf" srcId="{01A66772-F185-4D58-B8BB-E9370D7A7A2B}" destId="{04E5583A-CDF9-4EB6-A7D5-7619588355DC}" srcOrd="0" destOrd="0" presId="urn:microsoft.com/office/officeart/2018/5/layout/IconCircleLabelList"/>
    <dgm:cxn modelId="{867058EB-81B2-4551-8279-78A9C9FE8474}" type="presOf" srcId="{1C383F32-22E8-4F62-A3E0-BDC3D5F48992}" destId="{5F21C836-49AE-4CAA-987B-301C879EA4C6}" srcOrd="0" destOrd="0" presId="urn:microsoft.com/office/officeart/2018/5/layout/IconCircleLabelList"/>
    <dgm:cxn modelId="{9ECAE9EE-0F19-40D1-876A-95363D1B60E9}" type="presOf" srcId="{40FC4FFE-8987-4A26-B7F4-8A516F18ADAE}" destId="{DF20B62B-4FCF-4AA5-A2A1-066EB63B2AB1}" srcOrd="0" destOrd="0" presId="urn:microsoft.com/office/officeart/2018/5/layout/IconCircleLabelList"/>
    <dgm:cxn modelId="{8C4F64E7-F49B-4058-A0AD-6B43AAC5F81B}" type="presParOf" srcId="{04E5583A-CDF9-4EB6-A7D5-7619588355DC}" destId="{24974BB8-2DAB-4D5E-96DF-33BA8EE52BC7}" srcOrd="0" destOrd="0" presId="urn:microsoft.com/office/officeart/2018/5/layout/IconCircleLabelList"/>
    <dgm:cxn modelId="{7B35020A-50D5-42A3-9170-006693D2773B}" type="presParOf" srcId="{24974BB8-2DAB-4D5E-96DF-33BA8EE52BC7}" destId="{934367EE-D334-433A-80FD-786C7958B2C1}" srcOrd="0" destOrd="0" presId="urn:microsoft.com/office/officeart/2018/5/layout/IconCircleLabelList"/>
    <dgm:cxn modelId="{5CA777E8-7F8B-4BEA-8432-66BE4C00CBE9}" type="presParOf" srcId="{24974BB8-2DAB-4D5E-96DF-33BA8EE52BC7}" destId="{4569317B-311B-4E41-B43E-9DD2E9A6D416}" srcOrd="1" destOrd="0" presId="urn:microsoft.com/office/officeart/2018/5/layout/IconCircleLabelList"/>
    <dgm:cxn modelId="{2D4E5BFD-FBF1-49C5-B5B8-7037CA616573}" type="presParOf" srcId="{24974BB8-2DAB-4D5E-96DF-33BA8EE52BC7}" destId="{2D6AB883-34A8-4BCE-B0DE-6DC5BF717A88}" srcOrd="2" destOrd="0" presId="urn:microsoft.com/office/officeart/2018/5/layout/IconCircleLabelList"/>
    <dgm:cxn modelId="{7E41C600-B22A-487D-BF42-D36EC4C15E97}" type="presParOf" srcId="{24974BB8-2DAB-4D5E-96DF-33BA8EE52BC7}" destId="{DF20B62B-4FCF-4AA5-A2A1-066EB63B2AB1}" srcOrd="3" destOrd="0" presId="urn:microsoft.com/office/officeart/2018/5/layout/IconCircleLabelList"/>
    <dgm:cxn modelId="{68772B0C-D41A-44E8-946B-89489F35CAC9}" type="presParOf" srcId="{04E5583A-CDF9-4EB6-A7D5-7619588355DC}" destId="{04565FE4-BE3B-481B-8512-F8CC5761C4E6}" srcOrd="1" destOrd="0" presId="urn:microsoft.com/office/officeart/2018/5/layout/IconCircleLabelList"/>
    <dgm:cxn modelId="{339FA2A6-D4AD-4A3B-B18A-92FBFE0E4A60}" type="presParOf" srcId="{04E5583A-CDF9-4EB6-A7D5-7619588355DC}" destId="{64735F17-3BFD-4BDE-8FF0-621F9E983D48}" srcOrd="2" destOrd="0" presId="urn:microsoft.com/office/officeart/2018/5/layout/IconCircleLabelList"/>
    <dgm:cxn modelId="{F56899BE-CC3C-49FB-9215-30A94C2806A2}" type="presParOf" srcId="{64735F17-3BFD-4BDE-8FF0-621F9E983D48}" destId="{0D787C49-8A51-4358-BDBC-97DCBE577E31}" srcOrd="0" destOrd="0" presId="urn:microsoft.com/office/officeart/2018/5/layout/IconCircleLabelList"/>
    <dgm:cxn modelId="{D77A9E6B-A53A-4524-BB22-0365096847D3}" type="presParOf" srcId="{64735F17-3BFD-4BDE-8FF0-621F9E983D48}" destId="{41A417A5-2E0D-4C5C-B9A3-50E4D02A7133}" srcOrd="1" destOrd="0" presId="urn:microsoft.com/office/officeart/2018/5/layout/IconCircleLabelList"/>
    <dgm:cxn modelId="{AA3C516C-4582-4E65-9C25-6F29E176B62E}" type="presParOf" srcId="{64735F17-3BFD-4BDE-8FF0-621F9E983D48}" destId="{B5FE0540-DAE4-43EB-B3D7-D6862F42EFFE}" srcOrd="2" destOrd="0" presId="urn:microsoft.com/office/officeart/2018/5/layout/IconCircleLabelList"/>
    <dgm:cxn modelId="{73A77FD3-0570-4E8F-9EB8-D200AB3386DE}" type="presParOf" srcId="{64735F17-3BFD-4BDE-8FF0-621F9E983D48}" destId="{684C36FC-8118-40B3-94F0-17CD2FEBC188}" srcOrd="3" destOrd="0" presId="urn:microsoft.com/office/officeart/2018/5/layout/IconCircleLabelList"/>
    <dgm:cxn modelId="{8644B52A-7211-4E4A-99BC-A107568BB364}" type="presParOf" srcId="{04E5583A-CDF9-4EB6-A7D5-7619588355DC}" destId="{1E84AC23-11B7-4DD7-B702-54FB3C8E90D9}" srcOrd="3" destOrd="0" presId="urn:microsoft.com/office/officeart/2018/5/layout/IconCircleLabelList"/>
    <dgm:cxn modelId="{D9ECEA7B-DE90-4875-BBBF-F88FD69A4334}" type="presParOf" srcId="{04E5583A-CDF9-4EB6-A7D5-7619588355DC}" destId="{59D9CB9B-AD3A-4202-89A3-C8E8634B1BC9}" srcOrd="4" destOrd="0" presId="urn:microsoft.com/office/officeart/2018/5/layout/IconCircleLabelList"/>
    <dgm:cxn modelId="{03B881BE-7842-4995-BB88-CB0225D8874B}" type="presParOf" srcId="{59D9CB9B-AD3A-4202-89A3-C8E8634B1BC9}" destId="{CA5BE445-2931-44D7-A988-BAA0C370BDCC}" srcOrd="0" destOrd="0" presId="urn:microsoft.com/office/officeart/2018/5/layout/IconCircleLabelList"/>
    <dgm:cxn modelId="{2A707CF9-8EA1-4B65-9CE8-572C6572BD79}" type="presParOf" srcId="{59D9CB9B-AD3A-4202-89A3-C8E8634B1BC9}" destId="{F31421FB-A7A4-4815-957F-F54E37A9BBF9}" srcOrd="1" destOrd="0" presId="urn:microsoft.com/office/officeart/2018/5/layout/IconCircleLabelList"/>
    <dgm:cxn modelId="{ECEB835F-0278-45F8-AD9F-552CB48398D0}" type="presParOf" srcId="{59D9CB9B-AD3A-4202-89A3-C8E8634B1BC9}" destId="{88221353-DEA7-431D-9082-3480DD9AB104}" srcOrd="2" destOrd="0" presId="urn:microsoft.com/office/officeart/2018/5/layout/IconCircleLabelList"/>
    <dgm:cxn modelId="{C8D8AB39-25CD-48F1-8366-F1DB8DB2AF70}" type="presParOf" srcId="{59D9CB9B-AD3A-4202-89A3-C8E8634B1BC9}" destId="{5F21C836-49AE-4CAA-987B-301C879EA4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E99C14-4960-4666-9949-6804B04C83FA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EF7EB6D4-C4A5-42AC-B23A-76EF54111B54}">
      <dgm:prSet phldrT="[Text]"/>
      <dgm:spPr/>
      <dgm:t>
        <a:bodyPr/>
        <a:lstStyle/>
        <a:p>
          <a:r>
            <a:rPr lang="en-150" dirty="0"/>
            <a:t>Just SoftMax</a:t>
          </a:r>
        </a:p>
      </dgm:t>
    </dgm:pt>
    <dgm:pt modelId="{24E60B57-63DE-4C4B-AEC3-507236D45483}" type="parTrans" cxnId="{B6ED2A76-6FBE-4E9B-9401-3A074F001C5F}">
      <dgm:prSet/>
      <dgm:spPr/>
      <dgm:t>
        <a:bodyPr/>
        <a:lstStyle/>
        <a:p>
          <a:endParaRPr lang="en-150"/>
        </a:p>
      </dgm:t>
    </dgm:pt>
    <dgm:pt modelId="{43E044A0-E668-49DD-B993-AFFC91121982}" type="sibTrans" cxnId="{B6ED2A76-6FBE-4E9B-9401-3A074F001C5F}">
      <dgm:prSet/>
      <dgm:spPr/>
      <dgm:t>
        <a:bodyPr/>
        <a:lstStyle/>
        <a:p>
          <a:endParaRPr lang="en-150"/>
        </a:p>
      </dgm:t>
    </dgm:pt>
    <dgm:pt modelId="{0D112772-3C24-4336-82FB-014CF81165C6}">
      <dgm:prSet phldrT="[Text]"/>
      <dgm:spPr/>
      <dgm:t>
        <a:bodyPr/>
        <a:lstStyle/>
        <a:p>
          <a:r>
            <a:rPr lang="en-150" dirty="0"/>
            <a:t>3 layers</a:t>
          </a:r>
        </a:p>
        <a:p>
          <a:r>
            <a:rPr lang="en-150" dirty="0"/>
            <a:t>[1 hidden layer]</a:t>
          </a:r>
        </a:p>
      </dgm:t>
    </dgm:pt>
    <dgm:pt modelId="{BEAE5292-AE2F-4F7C-BF30-FDBDEC5D63FB}" type="parTrans" cxnId="{1986C6B7-05AE-445F-877C-EC535471E0EE}">
      <dgm:prSet/>
      <dgm:spPr/>
      <dgm:t>
        <a:bodyPr/>
        <a:lstStyle/>
        <a:p>
          <a:endParaRPr lang="en-150"/>
        </a:p>
      </dgm:t>
    </dgm:pt>
    <dgm:pt modelId="{435824C3-7A53-477C-AE59-94BF8797B189}" type="sibTrans" cxnId="{1986C6B7-05AE-445F-877C-EC535471E0EE}">
      <dgm:prSet/>
      <dgm:spPr/>
      <dgm:t>
        <a:bodyPr/>
        <a:lstStyle/>
        <a:p>
          <a:endParaRPr lang="en-150"/>
        </a:p>
      </dgm:t>
    </dgm:pt>
    <dgm:pt modelId="{EB720C2D-CD0E-4AAE-9A21-C6EF583B7A32}">
      <dgm:prSet phldrT="[Text]"/>
      <dgm:spPr/>
      <dgm:t>
        <a:bodyPr/>
        <a:lstStyle/>
        <a:p>
          <a:r>
            <a:rPr lang="en-150" dirty="0"/>
            <a:t>5 layers</a:t>
          </a:r>
        </a:p>
        <a:p>
          <a:r>
            <a:rPr lang="en-150" dirty="0"/>
            <a:t>[3 hidden layers]</a:t>
          </a:r>
        </a:p>
      </dgm:t>
    </dgm:pt>
    <dgm:pt modelId="{A1AE83A8-7A12-420D-9754-AFB6F69E7A90}" type="parTrans" cxnId="{4BED559A-9277-4762-B69A-1CB7DDF97A2A}">
      <dgm:prSet/>
      <dgm:spPr/>
      <dgm:t>
        <a:bodyPr/>
        <a:lstStyle/>
        <a:p>
          <a:endParaRPr lang="en-150"/>
        </a:p>
      </dgm:t>
    </dgm:pt>
    <dgm:pt modelId="{ED2197BE-4680-41ED-84DD-1281BA117B52}" type="sibTrans" cxnId="{4BED559A-9277-4762-B69A-1CB7DDF97A2A}">
      <dgm:prSet/>
      <dgm:spPr/>
      <dgm:t>
        <a:bodyPr/>
        <a:lstStyle/>
        <a:p>
          <a:endParaRPr lang="en-150"/>
        </a:p>
      </dgm:t>
    </dgm:pt>
    <dgm:pt modelId="{2F21BD70-C110-42F6-8853-E4411C839BA9}" type="pres">
      <dgm:prSet presAssocID="{C2E99C14-4960-4666-9949-6804B04C83FA}" presName="Name0" presStyleCnt="0">
        <dgm:presLayoutVars>
          <dgm:dir/>
          <dgm:resizeHandles val="exact"/>
        </dgm:presLayoutVars>
      </dgm:prSet>
      <dgm:spPr/>
    </dgm:pt>
    <dgm:pt modelId="{E1026099-623B-4AA9-8A92-00D7EDA9779E}" type="pres">
      <dgm:prSet presAssocID="{EF7EB6D4-C4A5-42AC-B23A-76EF54111B54}" presName="compNode" presStyleCnt="0"/>
      <dgm:spPr/>
    </dgm:pt>
    <dgm:pt modelId="{EDFCDECC-4DE3-4AE7-B89E-8EDA4C2B018E}" type="pres">
      <dgm:prSet presAssocID="{EF7EB6D4-C4A5-42AC-B23A-76EF54111B54}" presName="pict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553954FB-6224-464F-856A-49E3E84D14E1}" type="pres">
      <dgm:prSet presAssocID="{EF7EB6D4-C4A5-42AC-B23A-76EF54111B54}" presName="textRect" presStyleLbl="revTx" presStyleIdx="0" presStyleCnt="3" custScaleX="65595" custScaleY="40670">
        <dgm:presLayoutVars>
          <dgm:bulletEnabled val="1"/>
        </dgm:presLayoutVars>
      </dgm:prSet>
      <dgm:spPr/>
    </dgm:pt>
    <dgm:pt modelId="{F555C8E2-7321-4A9E-8767-7D4610435288}" type="pres">
      <dgm:prSet presAssocID="{43E044A0-E668-49DD-B993-AFFC91121982}" presName="sibTrans" presStyleLbl="sibTrans2D1" presStyleIdx="0" presStyleCnt="0"/>
      <dgm:spPr/>
    </dgm:pt>
    <dgm:pt modelId="{20505F3D-8137-4823-8DB0-8B4C38A90229}" type="pres">
      <dgm:prSet presAssocID="{0D112772-3C24-4336-82FB-014CF81165C6}" presName="compNode" presStyleCnt="0"/>
      <dgm:spPr/>
    </dgm:pt>
    <dgm:pt modelId="{A37B9C52-7028-4A0E-B08B-8B459D4A3F99}" type="pres">
      <dgm:prSet presAssocID="{0D112772-3C24-4336-82FB-014CF81165C6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FA6EBB49-6068-4ECB-9682-46A756FA5A2A}" type="pres">
      <dgm:prSet presAssocID="{0D112772-3C24-4336-82FB-014CF81165C6}" presName="textRect" presStyleLbl="revTx" presStyleIdx="1" presStyleCnt="3" custScaleX="76147" custScaleY="59755">
        <dgm:presLayoutVars>
          <dgm:bulletEnabled val="1"/>
        </dgm:presLayoutVars>
      </dgm:prSet>
      <dgm:spPr/>
    </dgm:pt>
    <dgm:pt modelId="{9519D671-DBFB-4197-B7B2-847996261357}" type="pres">
      <dgm:prSet presAssocID="{435824C3-7A53-477C-AE59-94BF8797B189}" presName="sibTrans" presStyleLbl="sibTrans2D1" presStyleIdx="0" presStyleCnt="0"/>
      <dgm:spPr/>
    </dgm:pt>
    <dgm:pt modelId="{B5E99ECE-36AA-4A4E-96D3-9EF6967F0354}" type="pres">
      <dgm:prSet presAssocID="{EB720C2D-CD0E-4AAE-9A21-C6EF583B7A32}" presName="compNode" presStyleCnt="0"/>
      <dgm:spPr/>
    </dgm:pt>
    <dgm:pt modelId="{D15FA149-1CA1-43A4-902B-6F73C9B43A54}" type="pres">
      <dgm:prSet presAssocID="{EB720C2D-CD0E-4AAE-9A21-C6EF583B7A32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DC290559-9DD2-49FE-BF4D-5C48A864DD3C}" type="pres">
      <dgm:prSet presAssocID="{EB720C2D-CD0E-4AAE-9A21-C6EF583B7A32}" presName="textRect" presStyleLbl="revTx" presStyleIdx="2" presStyleCnt="3" custScaleX="78565" custScaleY="69118">
        <dgm:presLayoutVars>
          <dgm:bulletEnabled val="1"/>
        </dgm:presLayoutVars>
      </dgm:prSet>
      <dgm:spPr/>
    </dgm:pt>
  </dgm:ptLst>
  <dgm:cxnLst>
    <dgm:cxn modelId="{51F83365-0AA7-4288-9375-193393C6DDC4}" type="presOf" srcId="{EB720C2D-CD0E-4AAE-9A21-C6EF583B7A32}" destId="{DC290559-9DD2-49FE-BF4D-5C48A864DD3C}" srcOrd="0" destOrd="0" presId="urn:microsoft.com/office/officeart/2005/8/layout/pList1"/>
    <dgm:cxn modelId="{36D0E66C-5096-45C2-8154-7D82BD9E9C59}" type="presOf" srcId="{EF7EB6D4-C4A5-42AC-B23A-76EF54111B54}" destId="{553954FB-6224-464F-856A-49E3E84D14E1}" srcOrd="0" destOrd="0" presId="urn:microsoft.com/office/officeart/2005/8/layout/pList1"/>
    <dgm:cxn modelId="{B6ED2A76-6FBE-4E9B-9401-3A074F001C5F}" srcId="{C2E99C14-4960-4666-9949-6804B04C83FA}" destId="{EF7EB6D4-C4A5-42AC-B23A-76EF54111B54}" srcOrd="0" destOrd="0" parTransId="{24E60B57-63DE-4C4B-AEC3-507236D45483}" sibTransId="{43E044A0-E668-49DD-B993-AFFC91121982}"/>
    <dgm:cxn modelId="{4BED559A-9277-4762-B69A-1CB7DDF97A2A}" srcId="{C2E99C14-4960-4666-9949-6804B04C83FA}" destId="{EB720C2D-CD0E-4AAE-9A21-C6EF583B7A32}" srcOrd="2" destOrd="0" parTransId="{A1AE83A8-7A12-420D-9754-AFB6F69E7A90}" sibTransId="{ED2197BE-4680-41ED-84DD-1281BA117B52}"/>
    <dgm:cxn modelId="{EA1841A5-DC1A-4309-BE67-65786797CA7F}" type="presOf" srcId="{43E044A0-E668-49DD-B993-AFFC91121982}" destId="{F555C8E2-7321-4A9E-8767-7D4610435288}" srcOrd="0" destOrd="0" presId="urn:microsoft.com/office/officeart/2005/8/layout/pList1"/>
    <dgm:cxn modelId="{1986C6B7-05AE-445F-877C-EC535471E0EE}" srcId="{C2E99C14-4960-4666-9949-6804B04C83FA}" destId="{0D112772-3C24-4336-82FB-014CF81165C6}" srcOrd="1" destOrd="0" parTransId="{BEAE5292-AE2F-4F7C-BF30-FDBDEC5D63FB}" sibTransId="{435824C3-7A53-477C-AE59-94BF8797B189}"/>
    <dgm:cxn modelId="{5525A5D4-D2ED-4B0F-90CE-A0546A9293E8}" type="presOf" srcId="{435824C3-7A53-477C-AE59-94BF8797B189}" destId="{9519D671-DBFB-4197-B7B2-847996261357}" srcOrd="0" destOrd="0" presId="urn:microsoft.com/office/officeart/2005/8/layout/pList1"/>
    <dgm:cxn modelId="{2D045EF0-14BE-4D84-8784-CEC61D894DB9}" type="presOf" srcId="{0D112772-3C24-4336-82FB-014CF81165C6}" destId="{FA6EBB49-6068-4ECB-9682-46A756FA5A2A}" srcOrd="0" destOrd="0" presId="urn:microsoft.com/office/officeart/2005/8/layout/pList1"/>
    <dgm:cxn modelId="{82A89CF2-1EE3-4D34-84F1-4FC62F254944}" type="presOf" srcId="{C2E99C14-4960-4666-9949-6804B04C83FA}" destId="{2F21BD70-C110-42F6-8853-E4411C839BA9}" srcOrd="0" destOrd="0" presId="urn:microsoft.com/office/officeart/2005/8/layout/pList1"/>
    <dgm:cxn modelId="{67217E4E-18FA-4C20-B25B-F28F004D5F13}" type="presParOf" srcId="{2F21BD70-C110-42F6-8853-E4411C839BA9}" destId="{E1026099-623B-4AA9-8A92-00D7EDA9779E}" srcOrd="0" destOrd="0" presId="urn:microsoft.com/office/officeart/2005/8/layout/pList1"/>
    <dgm:cxn modelId="{D904C3C1-BA67-44F1-8120-D453215D49B3}" type="presParOf" srcId="{E1026099-623B-4AA9-8A92-00D7EDA9779E}" destId="{EDFCDECC-4DE3-4AE7-B89E-8EDA4C2B018E}" srcOrd="0" destOrd="0" presId="urn:microsoft.com/office/officeart/2005/8/layout/pList1"/>
    <dgm:cxn modelId="{9630D9D7-58C7-4B86-9999-2AD4E99AD48C}" type="presParOf" srcId="{E1026099-623B-4AA9-8A92-00D7EDA9779E}" destId="{553954FB-6224-464F-856A-49E3E84D14E1}" srcOrd="1" destOrd="0" presId="urn:microsoft.com/office/officeart/2005/8/layout/pList1"/>
    <dgm:cxn modelId="{285D70EC-2675-428E-A54A-16F86AEFEBE8}" type="presParOf" srcId="{2F21BD70-C110-42F6-8853-E4411C839BA9}" destId="{F555C8E2-7321-4A9E-8767-7D4610435288}" srcOrd="1" destOrd="0" presId="urn:microsoft.com/office/officeart/2005/8/layout/pList1"/>
    <dgm:cxn modelId="{62D63A5C-F0F1-4434-87E7-88FCF642DAA2}" type="presParOf" srcId="{2F21BD70-C110-42F6-8853-E4411C839BA9}" destId="{20505F3D-8137-4823-8DB0-8B4C38A90229}" srcOrd="2" destOrd="0" presId="urn:microsoft.com/office/officeart/2005/8/layout/pList1"/>
    <dgm:cxn modelId="{B6799E14-3139-471C-9222-FB36CB142ECB}" type="presParOf" srcId="{20505F3D-8137-4823-8DB0-8B4C38A90229}" destId="{A37B9C52-7028-4A0E-B08B-8B459D4A3F99}" srcOrd="0" destOrd="0" presId="urn:microsoft.com/office/officeart/2005/8/layout/pList1"/>
    <dgm:cxn modelId="{663756CF-84DD-41DD-ABE3-0EB5AEFA688F}" type="presParOf" srcId="{20505F3D-8137-4823-8DB0-8B4C38A90229}" destId="{FA6EBB49-6068-4ECB-9682-46A756FA5A2A}" srcOrd="1" destOrd="0" presId="urn:microsoft.com/office/officeart/2005/8/layout/pList1"/>
    <dgm:cxn modelId="{AE2AE670-7E87-4B12-8D43-430C301FD31E}" type="presParOf" srcId="{2F21BD70-C110-42F6-8853-E4411C839BA9}" destId="{9519D671-DBFB-4197-B7B2-847996261357}" srcOrd="3" destOrd="0" presId="urn:microsoft.com/office/officeart/2005/8/layout/pList1"/>
    <dgm:cxn modelId="{2FF3FBE5-B35F-4954-BDE9-2D9AD2CDC222}" type="presParOf" srcId="{2F21BD70-C110-42F6-8853-E4411C839BA9}" destId="{B5E99ECE-36AA-4A4E-96D3-9EF6967F0354}" srcOrd="4" destOrd="0" presId="urn:microsoft.com/office/officeart/2005/8/layout/pList1"/>
    <dgm:cxn modelId="{7F062A99-1409-4D1C-93B3-7D4070810E76}" type="presParOf" srcId="{B5E99ECE-36AA-4A4E-96D3-9EF6967F0354}" destId="{D15FA149-1CA1-43A4-902B-6F73C9B43A54}" srcOrd="0" destOrd="0" presId="urn:microsoft.com/office/officeart/2005/8/layout/pList1"/>
    <dgm:cxn modelId="{2DA89E5C-7323-48D7-A2A0-AFE76BCEA3EA}" type="presParOf" srcId="{B5E99ECE-36AA-4A4E-96D3-9EF6967F0354}" destId="{DC290559-9DD2-49FE-BF4D-5C48A864DD3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320904-2EE2-4FA2-AFF3-F7B86D8D22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3A0594-74FA-48A9-BA74-3AE7583BDDDB}">
      <dgm:prSet/>
      <dgm:spPr/>
      <dgm:t>
        <a:bodyPr/>
        <a:lstStyle/>
        <a:p>
          <a:r>
            <a:rPr lang="en-150"/>
            <a:t>T</a:t>
          </a:r>
          <a:r>
            <a:rPr lang="en-GB"/>
            <a:t>he results are not the best in terms of numbers</a:t>
          </a:r>
          <a:endParaRPr lang="en-US"/>
        </a:p>
      </dgm:t>
    </dgm:pt>
    <dgm:pt modelId="{22C97F78-A4A7-42EE-8C64-997CD9F29635}" type="parTrans" cxnId="{A4BE59A6-3773-42BA-B05B-97A01176E991}">
      <dgm:prSet/>
      <dgm:spPr/>
      <dgm:t>
        <a:bodyPr/>
        <a:lstStyle/>
        <a:p>
          <a:endParaRPr lang="en-US"/>
        </a:p>
      </dgm:t>
    </dgm:pt>
    <dgm:pt modelId="{0B9205D8-EF9D-454C-B41D-1676111D36C7}" type="sibTrans" cxnId="{A4BE59A6-3773-42BA-B05B-97A01176E991}">
      <dgm:prSet/>
      <dgm:spPr/>
      <dgm:t>
        <a:bodyPr/>
        <a:lstStyle/>
        <a:p>
          <a:endParaRPr lang="en-US"/>
        </a:p>
      </dgm:t>
    </dgm:pt>
    <dgm:pt modelId="{31BA7E5B-AAF6-4F10-98DA-43BA67702985}">
      <dgm:prSet/>
      <dgm:spPr/>
      <dgm:t>
        <a:bodyPr/>
        <a:lstStyle/>
        <a:p>
          <a:r>
            <a:rPr lang="en-150"/>
            <a:t>Takes a lot of time to run</a:t>
          </a:r>
          <a:endParaRPr lang="en-US"/>
        </a:p>
      </dgm:t>
    </dgm:pt>
    <dgm:pt modelId="{DB6E0C8E-B2B0-4EA7-B644-CC80B0808211}" type="parTrans" cxnId="{7C895754-27F7-4B0A-88C3-E60F203C7986}">
      <dgm:prSet/>
      <dgm:spPr/>
      <dgm:t>
        <a:bodyPr/>
        <a:lstStyle/>
        <a:p>
          <a:endParaRPr lang="en-US"/>
        </a:p>
      </dgm:t>
    </dgm:pt>
    <dgm:pt modelId="{CEF4CD11-5F19-493C-89D7-5715A25A47DD}" type="sibTrans" cxnId="{7C895754-27F7-4B0A-88C3-E60F203C7986}">
      <dgm:prSet/>
      <dgm:spPr/>
      <dgm:t>
        <a:bodyPr/>
        <a:lstStyle/>
        <a:p>
          <a:endParaRPr lang="en-US"/>
        </a:p>
      </dgm:t>
    </dgm:pt>
    <dgm:pt modelId="{D31082E9-7B0E-4AD1-891E-7186D019C25D}">
      <dgm:prSet/>
      <dgm:spPr/>
      <dgm:t>
        <a:bodyPr/>
        <a:lstStyle/>
        <a:p>
          <a:r>
            <a:rPr lang="en-150" dirty="0"/>
            <a:t>T</a:t>
          </a:r>
          <a:r>
            <a:rPr lang="en-GB" dirty="0"/>
            <a:t>he results are inconclusive.</a:t>
          </a:r>
          <a:endParaRPr lang="en-US" dirty="0"/>
        </a:p>
      </dgm:t>
    </dgm:pt>
    <dgm:pt modelId="{B5C84EE2-791E-405A-9926-3443E28560C7}" type="parTrans" cxnId="{A9317C95-B548-4F5C-B153-79ED1ED7FDDD}">
      <dgm:prSet/>
      <dgm:spPr/>
      <dgm:t>
        <a:bodyPr/>
        <a:lstStyle/>
        <a:p>
          <a:endParaRPr lang="en-US"/>
        </a:p>
      </dgm:t>
    </dgm:pt>
    <dgm:pt modelId="{440F84E8-91E1-4A54-83F1-50B17DED569F}" type="sibTrans" cxnId="{A9317C95-B548-4F5C-B153-79ED1ED7FDDD}">
      <dgm:prSet/>
      <dgm:spPr/>
      <dgm:t>
        <a:bodyPr/>
        <a:lstStyle/>
        <a:p>
          <a:endParaRPr lang="en-US"/>
        </a:p>
      </dgm:t>
    </dgm:pt>
    <dgm:pt modelId="{064C5AD4-64A7-4675-B2BB-58C0AFA25F19}">
      <dgm:prSet/>
      <dgm:spPr/>
      <dgm:t>
        <a:bodyPr/>
        <a:lstStyle/>
        <a:p>
          <a:r>
            <a:rPr lang="en-150"/>
            <a:t>T</a:t>
          </a:r>
          <a:r>
            <a:rPr lang="en-GB"/>
            <a:t>he data needs more fine tuning.</a:t>
          </a:r>
          <a:endParaRPr lang="en-US"/>
        </a:p>
      </dgm:t>
    </dgm:pt>
    <dgm:pt modelId="{64A6AB8D-499F-4CE6-B039-667A3C7FC88F}" type="parTrans" cxnId="{93F248FC-67CA-4C08-B7FC-71E9E1B2B95E}">
      <dgm:prSet/>
      <dgm:spPr/>
      <dgm:t>
        <a:bodyPr/>
        <a:lstStyle/>
        <a:p>
          <a:endParaRPr lang="en-US"/>
        </a:p>
      </dgm:t>
    </dgm:pt>
    <dgm:pt modelId="{B55556CB-A4B0-411E-BF0C-2470A3B5EA6E}" type="sibTrans" cxnId="{93F248FC-67CA-4C08-B7FC-71E9E1B2B95E}">
      <dgm:prSet/>
      <dgm:spPr/>
      <dgm:t>
        <a:bodyPr/>
        <a:lstStyle/>
        <a:p>
          <a:endParaRPr lang="en-US"/>
        </a:p>
      </dgm:t>
    </dgm:pt>
    <dgm:pt modelId="{300BBCA5-3E15-4B51-BF4D-2D4A83076DA2}" type="pres">
      <dgm:prSet presAssocID="{93320904-2EE2-4FA2-AFF3-F7B86D8D22F0}" presName="vert0" presStyleCnt="0">
        <dgm:presLayoutVars>
          <dgm:dir/>
          <dgm:animOne val="branch"/>
          <dgm:animLvl val="lvl"/>
        </dgm:presLayoutVars>
      </dgm:prSet>
      <dgm:spPr/>
    </dgm:pt>
    <dgm:pt modelId="{D8E088CD-E117-4F2B-88FF-768CF56B164F}" type="pres">
      <dgm:prSet presAssocID="{7C3A0594-74FA-48A9-BA74-3AE7583BDDDB}" presName="thickLine" presStyleLbl="alignNode1" presStyleIdx="0" presStyleCnt="4"/>
      <dgm:spPr/>
    </dgm:pt>
    <dgm:pt modelId="{9A0601F6-26C9-437B-B3A2-D73FBAF72E7B}" type="pres">
      <dgm:prSet presAssocID="{7C3A0594-74FA-48A9-BA74-3AE7583BDDDB}" presName="horz1" presStyleCnt="0"/>
      <dgm:spPr/>
    </dgm:pt>
    <dgm:pt modelId="{FF1849B5-D0E1-416F-800A-F41E5DFD3AEC}" type="pres">
      <dgm:prSet presAssocID="{7C3A0594-74FA-48A9-BA74-3AE7583BDDDB}" presName="tx1" presStyleLbl="revTx" presStyleIdx="0" presStyleCnt="4"/>
      <dgm:spPr/>
    </dgm:pt>
    <dgm:pt modelId="{F086BD02-0B83-4881-825E-DFEDB842AAE0}" type="pres">
      <dgm:prSet presAssocID="{7C3A0594-74FA-48A9-BA74-3AE7583BDDDB}" presName="vert1" presStyleCnt="0"/>
      <dgm:spPr/>
    </dgm:pt>
    <dgm:pt modelId="{542F1A20-90E3-485C-A68E-73D73111F221}" type="pres">
      <dgm:prSet presAssocID="{31BA7E5B-AAF6-4F10-98DA-43BA67702985}" presName="thickLine" presStyleLbl="alignNode1" presStyleIdx="1" presStyleCnt="4"/>
      <dgm:spPr/>
    </dgm:pt>
    <dgm:pt modelId="{50BF7D35-49FC-4471-AA8B-3EF61AE377E8}" type="pres">
      <dgm:prSet presAssocID="{31BA7E5B-AAF6-4F10-98DA-43BA67702985}" presName="horz1" presStyleCnt="0"/>
      <dgm:spPr/>
    </dgm:pt>
    <dgm:pt modelId="{9B5E7499-4DC6-41FA-9D4E-923856288ABC}" type="pres">
      <dgm:prSet presAssocID="{31BA7E5B-AAF6-4F10-98DA-43BA67702985}" presName="tx1" presStyleLbl="revTx" presStyleIdx="1" presStyleCnt="4"/>
      <dgm:spPr/>
    </dgm:pt>
    <dgm:pt modelId="{67686F0A-6C6A-42D4-9E93-E43B0E4F528F}" type="pres">
      <dgm:prSet presAssocID="{31BA7E5B-AAF6-4F10-98DA-43BA67702985}" presName="vert1" presStyleCnt="0"/>
      <dgm:spPr/>
    </dgm:pt>
    <dgm:pt modelId="{97100AFA-5F53-458D-9C1F-84D3B3B6D3BA}" type="pres">
      <dgm:prSet presAssocID="{D31082E9-7B0E-4AD1-891E-7186D019C25D}" presName="thickLine" presStyleLbl="alignNode1" presStyleIdx="2" presStyleCnt="4"/>
      <dgm:spPr/>
    </dgm:pt>
    <dgm:pt modelId="{929F0B48-2E42-421A-947E-35AFF34E4C93}" type="pres">
      <dgm:prSet presAssocID="{D31082E9-7B0E-4AD1-891E-7186D019C25D}" presName="horz1" presStyleCnt="0"/>
      <dgm:spPr/>
    </dgm:pt>
    <dgm:pt modelId="{5A572F2B-E4BE-4944-9DF8-758CF63BB914}" type="pres">
      <dgm:prSet presAssocID="{D31082E9-7B0E-4AD1-891E-7186D019C25D}" presName="tx1" presStyleLbl="revTx" presStyleIdx="2" presStyleCnt="4"/>
      <dgm:spPr/>
    </dgm:pt>
    <dgm:pt modelId="{6E58A747-1417-40B3-8894-915AC51BA945}" type="pres">
      <dgm:prSet presAssocID="{D31082E9-7B0E-4AD1-891E-7186D019C25D}" presName="vert1" presStyleCnt="0"/>
      <dgm:spPr/>
    </dgm:pt>
    <dgm:pt modelId="{5EBBC00F-33B4-4965-8250-C70A49648A6C}" type="pres">
      <dgm:prSet presAssocID="{064C5AD4-64A7-4675-B2BB-58C0AFA25F19}" presName="thickLine" presStyleLbl="alignNode1" presStyleIdx="3" presStyleCnt="4"/>
      <dgm:spPr/>
    </dgm:pt>
    <dgm:pt modelId="{305B861A-E784-448B-9F19-48354F2C095B}" type="pres">
      <dgm:prSet presAssocID="{064C5AD4-64A7-4675-B2BB-58C0AFA25F19}" presName="horz1" presStyleCnt="0"/>
      <dgm:spPr/>
    </dgm:pt>
    <dgm:pt modelId="{1F5A072E-F139-4DFF-BBC4-874B26C820A5}" type="pres">
      <dgm:prSet presAssocID="{064C5AD4-64A7-4675-B2BB-58C0AFA25F19}" presName="tx1" presStyleLbl="revTx" presStyleIdx="3" presStyleCnt="4"/>
      <dgm:spPr/>
    </dgm:pt>
    <dgm:pt modelId="{916D4B4D-8F58-4B84-AD4A-C4347CCF8DF8}" type="pres">
      <dgm:prSet presAssocID="{064C5AD4-64A7-4675-B2BB-58C0AFA25F19}" presName="vert1" presStyleCnt="0"/>
      <dgm:spPr/>
    </dgm:pt>
  </dgm:ptLst>
  <dgm:cxnLst>
    <dgm:cxn modelId="{7451E10D-37EF-427A-9D4C-FB4B4AF34DB9}" type="presOf" srcId="{D31082E9-7B0E-4AD1-891E-7186D019C25D}" destId="{5A572F2B-E4BE-4944-9DF8-758CF63BB914}" srcOrd="0" destOrd="0" presId="urn:microsoft.com/office/officeart/2008/layout/LinedList"/>
    <dgm:cxn modelId="{28F1E144-3D15-430A-AD47-6E67CD6E4DD1}" type="presOf" srcId="{93320904-2EE2-4FA2-AFF3-F7B86D8D22F0}" destId="{300BBCA5-3E15-4B51-BF4D-2D4A83076DA2}" srcOrd="0" destOrd="0" presId="urn:microsoft.com/office/officeart/2008/layout/LinedList"/>
    <dgm:cxn modelId="{7C895754-27F7-4B0A-88C3-E60F203C7986}" srcId="{93320904-2EE2-4FA2-AFF3-F7B86D8D22F0}" destId="{31BA7E5B-AAF6-4F10-98DA-43BA67702985}" srcOrd="1" destOrd="0" parTransId="{DB6E0C8E-B2B0-4EA7-B644-CC80B0808211}" sibTransId="{CEF4CD11-5F19-493C-89D7-5715A25A47DD}"/>
    <dgm:cxn modelId="{B6D5197D-0EB6-4BCD-8727-E33F0A7A1047}" type="presOf" srcId="{064C5AD4-64A7-4675-B2BB-58C0AFA25F19}" destId="{1F5A072E-F139-4DFF-BBC4-874B26C820A5}" srcOrd="0" destOrd="0" presId="urn:microsoft.com/office/officeart/2008/layout/LinedList"/>
    <dgm:cxn modelId="{D1B9478C-7DFA-48DB-A0EE-12B160B0F466}" type="presOf" srcId="{7C3A0594-74FA-48A9-BA74-3AE7583BDDDB}" destId="{FF1849B5-D0E1-416F-800A-F41E5DFD3AEC}" srcOrd="0" destOrd="0" presId="urn:microsoft.com/office/officeart/2008/layout/LinedList"/>
    <dgm:cxn modelId="{A9317C95-B548-4F5C-B153-79ED1ED7FDDD}" srcId="{93320904-2EE2-4FA2-AFF3-F7B86D8D22F0}" destId="{D31082E9-7B0E-4AD1-891E-7186D019C25D}" srcOrd="2" destOrd="0" parTransId="{B5C84EE2-791E-405A-9926-3443E28560C7}" sibTransId="{440F84E8-91E1-4A54-83F1-50B17DED569F}"/>
    <dgm:cxn modelId="{A4BE59A6-3773-42BA-B05B-97A01176E991}" srcId="{93320904-2EE2-4FA2-AFF3-F7B86D8D22F0}" destId="{7C3A0594-74FA-48A9-BA74-3AE7583BDDDB}" srcOrd="0" destOrd="0" parTransId="{22C97F78-A4A7-42EE-8C64-997CD9F29635}" sibTransId="{0B9205D8-EF9D-454C-B41D-1676111D36C7}"/>
    <dgm:cxn modelId="{9DDE2ED1-FDC3-4B52-BBFF-58DB8B4745DE}" type="presOf" srcId="{31BA7E5B-AAF6-4F10-98DA-43BA67702985}" destId="{9B5E7499-4DC6-41FA-9D4E-923856288ABC}" srcOrd="0" destOrd="0" presId="urn:microsoft.com/office/officeart/2008/layout/LinedList"/>
    <dgm:cxn modelId="{93F248FC-67CA-4C08-B7FC-71E9E1B2B95E}" srcId="{93320904-2EE2-4FA2-AFF3-F7B86D8D22F0}" destId="{064C5AD4-64A7-4675-B2BB-58C0AFA25F19}" srcOrd="3" destOrd="0" parTransId="{64A6AB8D-499F-4CE6-B039-667A3C7FC88F}" sibTransId="{B55556CB-A4B0-411E-BF0C-2470A3B5EA6E}"/>
    <dgm:cxn modelId="{E3351E44-B00E-4712-9A8E-4DB0B5D01C93}" type="presParOf" srcId="{300BBCA5-3E15-4B51-BF4D-2D4A83076DA2}" destId="{D8E088CD-E117-4F2B-88FF-768CF56B164F}" srcOrd="0" destOrd="0" presId="urn:microsoft.com/office/officeart/2008/layout/LinedList"/>
    <dgm:cxn modelId="{14359A6F-1DE0-4F7F-BF9E-52F78C978C0F}" type="presParOf" srcId="{300BBCA5-3E15-4B51-BF4D-2D4A83076DA2}" destId="{9A0601F6-26C9-437B-B3A2-D73FBAF72E7B}" srcOrd="1" destOrd="0" presId="urn:microsoft.com/office/officeart/2008/layout/LinedList"/>
    <dgm:cxn modelId="{4DF28A06-0A09-4AB8-98F7-EB5884BC162F}" type="presParOf" srcId="{9A0601F6-26C9-437B-B3A2-D73FBAF72E7B}" destId="{FF1849B5-D0E1-416F-800A-F41E5DFD3AEC}" srcOrd="0" destOrd="0" presId="urn:microsoft.com/office/officeart/2008/layout/LinedList"/>
    <dgm:cxn modelId="{4A63B962-EE66-4C1D-AD1D-0AD643FBCAF3}" type="presParOf" srcId="{9A0601F6-26C9-437B-B3A2-D73FBAF72E7B}" destId="{F086BD02-0B83-4881-825E-DFEDB842AAE0}" srcOrd="1" destOrd="0" presId="urn:microsoft.com/office/officeart/2008/layout/LinedList"/>
    <dgm:cxn modelId="{14A03DC8-3130-4E02-BE66-33ABCE9C6D32}" type="presParOf" srcId="{300BBCA5-3E15-4B51-BF4D-2D4A83076DA2}" destId="{542F1A20-90E3-485C-A68E-73D73111F221}" srcOrd="2" destOrd="0" presId="urn:microsoft.com/office/officeart/2008/layout/LinedList"/>
    <dgm:cxn modelId="{F93E7831-AA43-4FC3-815E-ACA9B2EFEE37}" type="presParOf" srcId="{300BBCA5-3E15-4B51-BF4D-2D4A83076DA2}" destId="{50BF7D35-49FC-4471-AA8B-3EF61AE377E8}" srcOrd="3" destOrd="0" presId="urn:microsoft.com/office/officeart/2008/layout/LinedList"/>
    <dgm:cxn modelId="{A2C3334E-46C3-4AC8-92C2-7E8E16C8708B}" type="presParOf" srcId="{50BF7D35-49FC-4471-AA8B-3EF61AE377E8}" destId="{9B5E7499-4DC6-41FA-9D4E-923856288ABC}" srcOrd="0" destOrd="0" presId="urn:microsoft.com/office/officeart/2008/layout/LinedList"/>
    <dgm:cxn modelId="{7AA3B355-3224-4CA1-8898-EAD1C1FE658D}" type="presParOf" srcId="{50BF7D35-49FC-4471-AA8B-3EF61AE377E8}" destId="{67686F0A-6C6A-42D4-9E93-E43B0E4F528F}" srcOrd="1" destOrd="0" presId="urn:microsoft.com/office/officeart/2008/layout/LinedList"/>
    <dgm:cxn modelId="{8DCBB82C-C464-49AD-AFAB-C3429EFA0F38}" type="presParOf" srcId="{300BBCA5-3E15-4B51-BF4D-2D4A83076DA2}" destId="{97100AFA-5F53-458D-9C1F-84D3B3B6D3BA}" srcOrd="4" destOrd="0" presId="urn:microsoft.com/office/officeart/2008/layout/LinedList"/>
    <dgm:cxn modelId="{73AF5281-45CC-4F01-B2F1-FD5B4EE37E5F}" type="presParOf" srcId="{300BBCA5-3E15-4B51-BF4D-2D4A83076DA2}" destId="{929F0B48-2E42-421A-947E-35AFF34E4C93}" srcOrd="5" destOrd="0" presId="urn:microsoft.com/office/officeart/2008/layout/LinedList"/>
    <dgm:cxn modelId="{FF8807C3-F275-43C6-A5A1-7F2D63E2737A}" type="presParOf" srcId="{929F0B48-2E42-421A-947E-35AFF34E4C93}" destId="{5A572F2B-E4BE-4944-9DF8-758CF63BB914}" srcOrd="0" destOrd="0" presId="urn:microsoft.com/office/officeart/2008/layout/LinedList"/>
    <dgm:cxn modelId="{74DB454D-E014-4692-A15F-DB5E30A53A85}" type="presParOf" srcId="{929F0B48-2E42-421A-947E-35AFF34E4C93}" destId="{6E58A747-1417-40B3-8894-915AC51BA945}" srcOrd="1" destOrd="0" presId="urn:microsoft.com/office/officeart/2008/layout/LinedList"/>
    <dgm:cxn modelId="{2960CE70-1A14-4FF5-9DA3-76F8035A8432}" type="presParOf" srcId="{300BBCA5-3E15-4B51-BF4D-2D4A83076DA2}" destId="{5EBBC00F-33B4-4965-8250-C70A49648A6C}" srcOrd="6" destOrd="0" presId="urn:microsoft.com/office/officeart/2008/layout/LinedList"/>
    <dgm:cxn modelId="{40151928-B6CD-4B20-A061-727FBFF5DA42}" type="presParOf" srcId="{300BBCA5-3E15-4B51-BF4D-2D4A83076DA2}" destId="{305B861A-E784-448B-9F19-48354F2C095B}" srcOrd="7" destOrd="0" presId="urn:microsoft.com/office/officeart/2008/layout/LinedList"/>
    <dgm:cxn modelId="{6B21F508-38B5-4BAA-82E0-EECA303E4826}" type="presParOf" srcId="{305B861A-E784-448B-9F19-48354F2C095B}" destId="{1F5A072E-F139-4DFF-BBC4-874B26C820A5}" srcOrd="0" destOrd="0" presId="urn:microsoft.com/office/officeart/2008/layout/LinedList"/>
    <dgm:cxn modelId="{4433B38C-D8B7-41C0-AFAA-2E39B8D222C9}" type="presParOf" srcId="{305B861A-E784-448B-9F19-48354F2C095B}" destId="{916D4B4D-8F58-4B84-AD4A-C4347CCF8D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367EE-D334-433A-80FD-786C7958B2C1}">
      <dsp:nvSpPr>
        <dsp:cNvPr id="0" name=""/>
        <dsp:cNvSpPr/>
      </dsp:nvSpPr>
      <dsp:spPr>
        <a:xfrm>
          <a:off x="686474" y="242140"/>
          <a:ext cx="1990125" cy="1990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9317B-311B-4E41-B43E-9DD2E9A6D416}">
      <dsp:nvSpPr>
        <dsp:cNvPr id="0" name=""/>
        <dsp:cNvSpPr/>
      </dsp:nvSpPr>
      <dsp:spPr>
        <a:xfrm>
          <a:off x="1110599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0B62B-4FCF-4AA5-A2A1-066EB63B2AB1}">
      <dsp:nvSpPr>
        <dsp:cNvPr id="0" name=""/>
        <dsp:cNvSpPr/>
      </dsp:nvSpPr>
      <dsp:spPr>
        <a:xfrm>
          <a:off x="50287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150" sz="2300" kern="1200"/>
            <a:t>Identify the breed of a dog based on picture</a:t>
          </a:r>
          <a:endParaRPr lang="en-US" sz="2300" kern="1200"/>
        </a:p>
      </dsp:txBody>
      <dsp:txXfrm>
        <a:off x="50287" y="2852140"/>
        <a:ext cx="3262500" cy="720000"/>
      </dsp:txXfrm>
    </dsp:sp>
    <dsp:sp modelId="{0D787C49-8A51-4358-BDBC-97DCBE577E31}">
      <dsp:nvSpPr>
        <dsp:cNvPr id="0" name=""/>
        <dsp:cNvSpPr/>
      </dsp:nvSpPr>
      <dsp:spPr>
        <a:xfrm>
          <a:off x="4519912" y="242140"/>
          <a:ext cx="1990125" cy="1990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417A5-2E0D-4C5C-B9A3-50E4D02A7133}">
      <dsp:nvSpPr>
        <dsp:cNvPr id="0" name=""/>
        <dsp:cNvSpPr/>
      </dsp:nvSpPr>
      <dsp:spPr>
        <a:xfrm>
          <a:off x="4944037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C36FC-8118-40B3-94F0-17CD2FEBC188}">
      <dsp:nvSpPr>
        <dsp:cNvPr id="0" name=""/>
        <dsp:cNvSpPr/>
      </dsp:nvSpPr>
      <dsp:spPr>
        <a:xfrm>
          <a:off x="3883725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150" sz="2300" kern="1200"/>
            <a:t>Multi-classification problem</a:t>
          </a:r>
          <a:endParaRPr lang="en-US" sz="2300" kern="1200"/>
        </a:p>
      </dsp:txBody>
      <dsp:txXfrm>
        <a:off x="3883725" y="2852140"/>
        <a:ext cx="3262500" cy="720000"/>
      </dsp:txXfrm>
    </dsp:sp>
    <dsp:sp modelId="{CA5BE445-2931-44D7-A988-BAA0C370BDCC}">
      <dsp:nvSpPr>
        <dsp:cNvPr id="0" name=""/>
        <dsp:cNvSpPr/>
      </dsp:nvSpPr>
      <dsp:spPr>
        <a:xfrm>
          <a:off x="8353350" y="242140"/>
          <a:ext cx="1990125" cy="19901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421FB-A7A4-4815-957F-F54E37A9BBF9}">
      <dsp:nvSpPr>
        <dsp:cNvPr id="0" name=""/>
        <dsp:cNvSpPr/>
      </dsp:nvSpPr>
      <dsp:spPr>
        <a:xfrm>
          <a:off x="8777475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1C836-49AE-4CAA-987B-301C879EA4C6}">
      <dsp:nvSpPr>
        <dsp:cNvPr id="0" name=""/>
        <dsp:cNvSpPr/>
      </dsp:nvSpPr>
      <dsp:spPr>
        <a:xfrm>
          <a:off x="7717162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150" sz="2300" kern="1200"/>
            <a:t>10,000+ pictures of 120 breeds</a:t>
          </a:r>
        </a:p>
      </dsp:txBody>
      <dsp:txXfrm>
        <a:off x="7717162" y="2852140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CDECC-4DE3-4AE7-B89E-8EDA4C2B018E}">
      <dsp:nvSpPr>
        <dsp:cNvPr id="0" name=""/>
        <dsp:cNvSpPr/>
      </dsp:nvSpPr>
      <dsp:spPr>
        <a:xfrm>
          <a:off x="2242" y="360466"/>
          <a:ext cx="3557515" cy="2451127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954FB-6224-464F-856A-49E3E84D14E1}">
      <dsp:nvSpPr>
        <dsp:cNvPr id="0" name=""/>
        <dsp:cNvSpPr/>
      </dsp:nvSpPr>
      <dsp:spPr>
        <a:xfrm>
          <a:off x="614223" y="3203124"/>
          <a:ext cx="2333552" cy="536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Just SoftMax</a:t>
          </a:r>
        </a:p>
      </dsp:txBody>
      <dsp:txXfrm>
        <a:off x="614223" y="3203124"/>
        <a:ext cx="2333552" cy="536778"/>
      </dsp:txXfrm>
    </dsp:sp>
    <dsp:sp modelId="{A37B9C52-7028-4A0E-B08B-8B459D4A3F99}">
      <dsp:nvSpPr>
        <dsp:cNvPr id="0" name=""/>
        <dsp:cNvSpPr/>
      </dsp:nvSpPr>
      <dsp:spPr>
        <a:xfrm>
          <a:off x="3915658" y="297493"/>
          <a:ext cx="3557515" cy="245112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EBB49-6068-4ECB-9682-46A756FA5A2A}">
      <dsp:nvSpPr>
        <dsp:cNvPr id="0" name=""/>
        <dsp:cNvSpPr/>
      </dsp:nvSpPr>
      <dsp:spPr>
        <a:xfrm>
          <a:off x="4339945" y="3014206"/>
          <a:ext cx="2708941" cy="788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3 layers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[1 hidden layer]</a:t>
          </a:r>
        </a:p>
      </dsp:txBody>
      <dsp:txXfrm>
        <a:off x="4339945" y="3014206"/>
        <a:ext cx="2708941" cy="788669"/>
      </dsp:txXfrm>
    </dsp:sp>
    <dsp:sp modelId="{D15FA149-1CA1-43A4-902B-6F73C9B43A54}">
      <dsp:nvSpPr>
        <dsp:cNvPr id="0" name=""/>
        <dsp:cNvSpPr/>
      </dsp:nvSpPr>
      <dsp:spPr>
        <a:xfrm>
          <a:off x="7829074" y="266599"/>
          <a:ext cx="3557515" cy="245112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90559-9DD2-49FE-BF4D-5C48A864DD3C}">
      <dsp:nvSpPr>
        <dsp:cNvPr id="0" name=""/>
        <dsp:cNvSpPr/>
      </dsp:nvSpPr>
      <dsp:spPr>
        <a:xfrm>
          <a:off x="8210351" y="2921523"/>
          <a:ext cx="2794961" cy="91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5 layers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2000" kern="1200" dirty="0"/>
            <a:t>[3 hidden layers]</a:t>
          </a:r>
        </a:p>
      </dsp:txBody>
      <dsp:txXfrm>
        <a:off x="8210351" y="2921523"/>
        <a:ext cx="2794961" cy="912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088CD-E117-4F2B-88FF-768CF56B164F}">
      <dsp:nvSpPr>
        <dsp:cNvPr id="0" name=""/>
        <dsp:cNvSpPr/>
      </dsp:nvSpPr>
      <dsp:spPr>
        <a:xfrm>
          <a:off x="0" y="0"/>
          <a:ext cx="1102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849B5-D0E1-416F-800A-F41E5DFD3AEC}">
      <dsp:nvSpPr>
        <dsp:cNvPr id="0" name=""/>
        <dsp:cNvSpPr/>
      </dsp:nvSpPr>
      <dsp:spPr>
        <a:xfrm>
          <a:off x="0" y="0"/>
          <a:ext cx="11029615" cy="90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4100" kern="1200"/>
            <a:t>T</a:t>
          </a:r>
          <a:r>
            <a:rPr lang="en-GB" sz="4100" kern="1200"/>
            <a:t>he results are not the best in terms of numbers</a:t>
          </a:r>
          <a:endParaRPr lang="en-US" sz="4100" kern="1200"/>
        </a:p>
      </dsp:txBody>
      <dsp:txXfrm>
        <a:off x="0" y="0"/>
        <a:ext cx="11029615" cy="908621"/>
      </dsp:txXfrm>
    </dsp:sp>
    <dsp:sp modelId="{542F1A20-90E3-485C-A68E-73D73111F221}">
      <dsp:nvSpPr>
        <dsp:cNvPr id="0" name=""/>
        <dsp:cNvSpPr/>
      </dsp:nvSpPr>
      <dsp:spPr>
        <a:xfrm>
          <a:off x="0" y="908621"/>
          <a:ext cx="1102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E7499-4DC6-41FA-9D4E-923856288ABC}">
      <dsp:nvSpPr>
        <dsp:cNvPr id="0" name=""/>
        <dsp:cNvSpPr/>
      </dsp:nvSpPr>
      <dsp:spPr>
        <a:xfrm>
          <a:off x="0" y="908621"/>
          <a:ext cx="11029615" cy="90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4100" kern="1200"/>
            <a:t>Takes a lot of time to run</a:t>
          </a:r>
          <a:endParaRPr lang="en-US" sz="4100" kern="1200"/>
        </a:p>
      </dsp:txBody>
      <dsp:txXfrm>
        <a:off x="0" y="908621"/>
        <a:ext cx="11029615" cy="908621"/>
      </dsp:txXfrm>
    </dsp:sp>
    <dsp:sp modelId="{97100AFA-5F53-458D-9C1F-84D3B3B6D3BA}">
      <dsp:nvSpPr>
        <dsp:cNvPr id="0" name=""/>
        <dsp:cNvSpPr/>
      </dsp:nvSpPr>
      <dsp:spPr>
        <a:xfrm>
          <a:off x="0" y="1817243"/>
          <a:ext cx="1102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72F2B-E4BE-4944-9DF8-758CF63BB914}">
      <dsp:nvSpPr>
        <dsp:cNvPr id="0" name=""/>
        <dsp:cNvSpPr/>
      </dsp:nvSpPr>
      <dsp:spPr>
        <a:xfrm>
          <a:off x="0" y="1817243"/>
          <a:ext cx="11029615" cy="90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4100" kern="1200" dirty="0"/>
            <a:t>T</a:t>
          </a:r>
          <a:r>
            <a:rPr lang="en-GB" sz="4100" kern="1200" dirty="0"/>
            <a:t>he results are inconclusive.</a:t>
          </a:r>
          <a:endParaRPr lang="en-US" sz="4100" kern="1200" dirty="0"/>
        </a:p>
      </dsp:txBody>
      <dsp:txXfrm>
        <a:off x="0" y="1817243"/>
        <a:ext cx="11029615" cy="908621"/>
      </dsp:txXfrm>
    </dsp:sp>
    <dsp:sp modelId="{5EBBC00F-33B4-4965-8250-C70A49648A6C}">
      <dsp:nvSpPr>
        <dsp:cNvPr id="0" name=""/>
        <dsp:cNvSpPr/>
      </dsp:nvSpPr>
      <dsp:spPr>
        <a:xfrm>
          <a:off x="0" y="2725864"/>
          <a:ext cx="1102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072E-F139-4DFF-BBC4-874B26C820A5}">
      <dsp:nvSpPr>
        <dsp:cNvPr id="0" name=""/>
        <dsp:cNvSpPr/>
      </dsp:nvSpPr>
      <dsp:spPr>
        <a:xfrm>
          <a:off x="0" y="2725864"/>
          <a:ext cx="11029615" cy="90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4100" kern="1200"/>
            <a:t>T</a:t>
          </a:r>
          <a:r>
            <a:rPr lang="en-GB" sz="4100" kern="1200"/>
            <a:t>he data needs more fine tuning.</a:t>
          </a:r>
          <a:endParaRPr lang="en-US" sz="4100" kern="1200"/>
        </a:p>
      </dsp:txBody>
      <dsp:txXfrm>
        <a:off x="0" y="2725864"/>
        <a:ext cx="11029615" cy="908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150" sz="4000" dirty="0">
                <a:solidFill>
                  <a:schemeClr val="tx1"/>
                </a:solidFill>
              </a:rPr>
              <a:t>What kind of dog is it?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150" dirty="0">
                <a:solidFill>
                  <a:schemeClr val="tx1"/>
                </a:solidFill>
              </a:rPr>
              <a:t>Deep learning final project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555B6-0928-FF14-BD60-F1C82926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8197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regularize</a:t>
            </a:r>
            <a:r>
              <a:rPr lang="en-150" sz="3600" dirty="0"/>
              <a:t>R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DB50-8C56-7ED5-BAD5-397C1000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641569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Adding regularizer L2 to the Dense layer.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E6365-CDE3-2628-3C60-65E3E575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5" y="2167134"/>
            <a:ext cx="8106850" cy="412830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3136E9-79A6-110E-ACB0-0ADCC3758251}"/>
              </a:ext>
            </a:extLst>
          </p:cNvPr>
          <p:cNvSpPr txBox="1">
            <a:spLocks/>
          </p:cNvSpPr>
          <p:nvPr/>
        </p:nvSpPr>
        <p:spPr>
          <a:xfrm>
            <a:off x="8203279" y="2395317"/>
            <a:ext cx="3123783" cy="3671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150" dirty="0">
                <a:solidFill>
                  <a:schemeClr val="tx1"/>
                </a:solidFill>
                <a:latin typeface="Arial" panose="020B0604020202020204" pitchFamily="34" charset="0"/>
              </a:rPr>
              <a:t>This was achieved after 2000 epochs (overnight training) </a:t>
            </a:r>
          </a:p>
          <a:p>
            <a:r>
              <a:rPr lang="en-150" dirty="0">
                <a:solidFill>
                  <a:schemeClr val="tx1"/>
                </a:solidFill>
                <a:latin typeface="Arial" panose="020B0604020202020204" pitchFamily="34" charset="0"/>
              </a:rPr>
              <a:t>This model cannot get a much better with more training</a:t>
            </a:r>
          </a:p>
          <a:p>
            <a:r>
              <a:rPr lang="en-150" dirty="0">
                <a:solidFill>
                  <a:schemeClr val="tx1"/>
                </a:solidFill>
                <a:latin typeface="Arial" panose="020B0604020202020204" pitchFamily="34" charset="0"/>
              </a:rPr>
              <a:t> we conclude that this is the best it can get in a non-pretrained model </a:t>
            </a:r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Adding batch normalization between convolutions and dense.</a:t>
            </a:r>
            <a:endParaRPr lang="en-150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endParaRPr lang="en-150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1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9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A7133-B498-9C06-EB3B-00904DBC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625DE9-A53B-6272-2198-BAD37D4A6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872" y="4659086"/>
            <a:ext cx="4476811" cy="1225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kern="1200" cap="all" dirty="0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We wanted to see if the model can guess random unknown images, despite the low accuracy</a:t>
            </a:r>
            <a:endParaRPr lang="en-150" sz="1600" kern="1200" cap="all" dirty="0">
              <a:solidFill>
                <a:srgbClr val="FFFFFF">
                  <a:alpha val="75000"/>
                </a:srgbClr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600" kern="1200" cap="all" dirty="0">
              <a:solidFill>
                <a:srgbClr val="FFFFFF">
                  <a:alpha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B64AA9B-6F33-E16D-F139-C536A89593F6}"/>
              </a:ext>
            </a:extLst>
          </p:cNvPr>
          <p:cNvSpPr/>
          <p:nvPr/>
        </p:nvSpPr>
        <p:spPr>
          <a:xfrm>
            <a:off x="8453345" y="382165"/>
            <a:ext cx="2453805" cy="245425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28635-4EB6-E54F-78B4-E2A56E8C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814" y="906917"/>
            <a:ext cx="1678218" cy="1447664"/>
          </a:xfrm>
          <a:prstGeom prst="round2DiagRect">
            <a:avLst>
              <a:gd name="adj1" fmla="val 16667"/>
              <a:gd name="adj2" fmla="val 1332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ardrop 27">
            <a:extLst>
              <a:ext uri="{FF2B5EF4-FFF2-40B4-BE49-F238E27FC236}">
                <a16:creationId xmlns:a16="http://schemas.microsoft.com/office/drawing/2014/main" id="{FE6D2BF3-80E4-0D4C-57B6-06F50082C34B}"/>
              </a:ext>
            </a:extLst>
          </p:cNvPr>
          <p:cNvSpPr/>
          <p:nvPr/>
        </p:nvSpPr>
        <p:spPr>
          <a:xfrm rot="2700000">
            <a:off x="6233646" y="328094"/>
            <a:ext cx="2447894" cy="2447894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D08C8-B5FF-5B97-C839-D3508BDA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19" y="627112"/>
            <a:ext cx="1236923" cy="1834674"/>
          </a:xfrm>
          <a:prstGeom prst="round2DiagRect">
            <a:avLst>
              <a:gd name="adj1" fmla="val 16667"/>
              <a:gd name="adj2" fmla="val 1568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6D2D0C-0548-785D-B382-CDFE969FBF39}"/>
              </a:ext>
            </a:extLst>
          </p:cNvPr>
          <p:cNvSpPr txBox="1"/>
          <p:nvPr/>
        </p:nvSpPr>
        <p:spPr>
          <a:xfrm>
            <a:off x="6637303" y="2621799"/>
            <a:ext cx="156320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A Boston bull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573831-FB8C-D836-5F5F-ADCE7AB45C89}"/>
              </a:ext>
            </a:extLst>
          </p:cNvPr>
          <p:cNvSpPr txBox="1"/>
          <p:nvPr/>
        </p:nvSpPr>
        <p:spPr>
          <a:xfrm>
            <a:off x="9043580" y="2514375"/>
            <a:ext cx="127333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A Boston bull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C78AE1-7A17-68A6-255E-5CCE0A9974C6}"/>
              </a:ext>
            </a:extLst>
          </p:cNvPr>
          <p:cNvSpPr/>
          <p:nvPr/>
        </p:nvSpPr>
        <p:spPr>
          <a:xfrm>
            <a:off x="8464229" y="3343078"/>
            <a:ext cx="2453805" cy="245425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E62D03-DB49-984D-2447-E131CFBAA3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38" b="12238"/>
          <a:stretch/>
        </p:blipFill>
        <p:spPr>
          <a:xfrm>
            <a:off x="8881698" y="3867830"/>
            <a:ext cx="1678218" cy="1447664"/>
          </a:xfrm>
          <a:prstGeom prst="round2DiagRect">
            <a:avLst>
              <a:gd name="adj1" fmla="val 16667"/>
              <a:gd name="adj2" fmla="val 1332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ardrop 32">
            <a:extLst>
              <a:ext uri="{FF2B5EF4-FFF2-40B4-BE49-F238E27FC236}">
                <a16:creationId xmlns:a16="http://schemas.microsoft.com/office/drawing/2014/main" id="{4472FFD3-B550-86D7-7D7F-BB7CBD71D809}"/>
              </a:ext>
            </a:extLst>
          </p:cNvPr>
          <p:cNvSpPr/>
          <p:nvPr/>
        </p:nvSpPr>
        <p:spPr>
          <a:xfrm rot="2700000">
            <a:off x="6244530" y="3289007"/>
            <a:ext cx="2447894" cy="2447894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AF639F-8636-0A6B-709C-7A228F67F42C}"/>
              </a:ext>
            </a:extLst>
          </p:cNvPr>
          <p:cNvSpPr txBox="1"/>
          <p:nvPr/>
        </p:nvSpPr>
        <p:spPr>
          <a:xfrm>
            <a:off x="6648187" y="5582712"/>
            <a:ext cx="156320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A Pyrenees Puppy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AA4BFE-68F4-2E97-2AFE-465ECEC9DF87}"/>
              </a:ext>
            </a:extLst>
          </p:cNvPr>
          <p:cNvSpPr txBox="1"/>
          <p:nvPr/>
        </p:nvSpPr>
        <p:spPr>
          <a:xfrm>
            <a:off x="9054464" y="5475288"/>
            <a:ext cx="1273333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A Pyrenees</a:t>
            </a:r>
          </a:p>
        </p:txBody>
      </p:sp>
      <p:pic>
        <p:nvPicPr>
          <p:cNvPr id="4" name="Picture 3" descr="A picture containing outdoor, mammal, white, rodent&#10;&#10;Description automatically generated">
            <a:extLst>
              <a:ext uri="{FF2B5EF4-FFF2-40B4-BE49-F238E27FC236}">
                <a16:creationId xmlns:a16="http://schemas.microsoft.com/office/drawing/2014/main" id="{905459F1-702F-779B-3983-0F8410F66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46" t="27643" r="25926" b="26934"/>
          <a:stretch/>
        </p:blipFill>
        <p:spPr>
          <a:xfrm rot="5400000">
            <a:off x="6613064" y="3915783"/>
            <a:ext cx="1689059" cy="1236922"/>
          </a:xfrm>
          <a:prstGeom prst="round2DiagRect">
            <a:avLst>
              <a:gd name="adj1" fmla="val 9626"/>
              <a:gd name="adj2" fmla="val 1584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42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7F15EB4-E82E-4C12-9818-D7F518390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8DB25-D9D5-B9B1-FE64-B5819158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Close guesses</a:t>
            </a:r>
            <a:r>
              <a:rPr lang="en-150" sz="3600" dirty="0">
                <a:solidFill>
                  <a:schemeClr val="tx2"/>
                </a:solidFill>
              </a:rPr>
              <a:t> </a:t>
            </a:r>
            <a:r>
              <a:rPr lang="en-150" sz="2000" dirty="0">
                <a:solidFill>
                  <a:schemeClr val="tx2"/>
                </a:solidFill>
              </a:rPr>
              <a:t>(even with non-dogs)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4C1347-B466-4BA2-BCAD-FBC8C02D7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5608482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1913A-BC42-43D8-B602-DC7029D64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453643"/>
            <a:ext cx="5591533" cy="9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CD481B-DF51-4526-A236-4B6E015CF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852241"/>
            <a:ext cx="2753496" cy="35311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FC8AFB-0FEB-433B-88E8-A52E72B0D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8374" y="2859398"/>
            <a:ext cx="2753496" cy="35311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4117E-BA54-535E-0C4E-265D3DE77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0" t="22161" r="19706" b="25640"/>
          <a:stretch/>
        </p:blipFill>
        <p:spPr>
          <a:xfrm>
            <a:off x="635527" y="3348195"/>
            <a:ext cx="2411283" cy="20063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1179629-2F35-4F2F-B6EF-EE54B8CED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2856281"/>
            <a:ext cx="2753496" cy="35311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FA565-6D6B-40AB-973E-C1EABE39F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6076" y="2856281"/>
            <a:ext cx="2753496" cy="35311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767736-ED84-C14B-D7C7-E95B8DEFF8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3675" b="27832"/>
          <a:stretch/>
        </p:blipFill>
        <p:spPr>
          <a:xfrm>
            <a:off x="6704173" y="3074374"/>
            <a:ext cx="1776358" cy="2656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5F3C8D-2529-07A7-6700-57DCD46071BA}"/>
              </a:ext>
            </a:extLst>
          </p:cNvPr>
          <p:cNvSpPr txBox="1"/>
          <p:nvPr/>
        </p:nvSpPr>
        <p:spPr>
          <a:xfrm>
            <a:off x="935174" y="5832878"/>
            <a:ext cx="187309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Unknown mix breed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922BD-6E47-C90F-44EC-07975C818694}"/>
              </a:ext>
            </a:extLst>
          </p:cNvPr>
          <p:cNvSpPr txBox="1"/>
          <p:nvPr/>
        </p:nvSpPr>
        <p:spPr>
          <a:xfrm>
            <a:off x="6615110" y="5889810"/>
            <a:ext cx="187309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My hair</a:t>
            </a:r>
          </a:p>
        </p:txBody>
      </p:sp>
      <p:pic>
        <p:nvPicPr>
          <p:cNvPr id="5" name="Picture 4" descr="A dog with its tongue out&#10;&#10;Description automatically generated with low confidence">
            <a:extLst>
              <a:ext uri="{FF2B5EF4-FFF2-40B4-BE49-F238E27FC236}">
                <a16:creationId xmlns:a16="http://schemas.microsoft.com/office/drawing/2014/main" id="{C45D98EA-89D9-A836-A033-13D2DF3D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15" y="3102004"/>
            <a:ext cx="2428325" cy="2428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AE5FCB-D81F-B72B-97BE-3ADD75BB7448}"/>
              </a:ext>
            </a:extLst>
          </p:cNvPr>
          <p:cNvSpPr txBox="1"/>
          <p:nvPr/>
        </p:nvSpPr>
        <p:spPr>
          <a:xfrm>
            <a:off x="9417081" y="5920121"/>
            <a:ext cx="187309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Irish water Spaniel</a:t>
            </a:r>
          </a:p>
        </p:txBody>
      </p:sp>
      <p:pic>
        <p:nvPicPr>
          <p:cNvPr id="10" name="Content Placeholder 9" descr="A picture containing standing, mammal, dog, staring&#10;&#10;Description automatically generated">
            <a:extLst>
              <a:ext uri="{FF2B5EF4-FFF2-40B4-BE49-F238E27FC236}">
                <a16:creationId xmlns:a16="http://schemas.microsoft.com/office/drawing/2014/main" id="{B1588850-8AC4-FC1F-67FA-91E51081B1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14428" r="14979"/>
          <a:stretch/>
        </p:blipFill>
        <p:spPr>
          <a:xfrm>
            <a:off x="3387561" y="2998132"/>
            <a:ext cx="2578840" cy="2438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9D6352-7C7B-2A66-D886-8E66601E1CC1}"/>
              </a:ext>
            </a:extLst>
          </p:cNvPr>
          <p:cNvSpPr txBox="1"/>
          <p:nvPr/>
        </p:nvSpPr>
        <p:spPr>
          <a:xfrm>
            <a:off x="3772190" y="5903088"/>
            <a:ext cx="1873099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150" sz="1400" dirty="0"/>
              <a:t>Whippet</a:t>
            </a:r>
          </a:p>
        </p:txBody>
      </p:sp>
    </p:spTree>
    <p:extLst>
      <p:ext uri="{BB962C8B-B14F-4D97-AF65-F5344CB8AC3E}">
        <p14:creationId xmlns:p14="http://schemas.microsoft.com/office/powerpoint/2010/main" val="49990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150" dirty="0"/>
              <a:t>The idea</a:t>
            </a:r>
            <a:r>
              <a:rPr lang="en-US" dirty="0"/>
              <a:t>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65AA958D-239A-4E9F-9880-A6024BBB0D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14613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327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B4CB-B553-FE41-B2DF-6D47BB50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First attempts – </a:t>
            </a:r>
            <a:r>
              <a:rPr lang="en-150" dirty="0" err="1"/>
              <a:t>Softmax</a:t>
            </a:r>
            <a:r>
              <a:rPr lang="en-150" dirty="0"/>
              <a:t> and MLP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AFA85F8-262B-C4CB-3C18-A5DF329F6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376109"/>
              </p:ext>
            </p:extLst>
          </p:nvPr>
        </p:nvGraphicFramePr>
        <p:xfrm>
          <a:off x="470659" y="1967345"/>
          <a:ext cx="11388832" cy="4100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32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1608-9411-2A93-272F-5892184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/>
              <a:t>First conclusions</a:t>
            </a:r>
            <a:endParaRPr lang="en-15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542A7D-7D2C-A6E3-80FE-6D0755BA74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830297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93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9E2E0-F6E9-7087-7EE7-A5C44A3D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1308069"/>
          </a:xfrm>
        </p:spPr>
        <p:txBody>
          <a:bodyPr anchor="ctr">
            <a:normAutofit/>
          </a:bodyPr>
          <a:lstStyle/>
          <a:p>
            <a:r>
              <a:rPr lang="en-150" dirty="0">
                <a:solidFill>
                  <a:srgbClr val="FFFEFF"/>
                </a:solidFill>
              </a:rPr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972A-E58A-5508-0259-CA99DC0F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the final attempt, the model was built using CNN and TensorFlow 2.</a:t>
            </a:r>
          </a:p>
          <a:p>
            <a:pPr marL="0" indent="0">
              <a:buNone/>
            </a:pPr>
            <a:r>
              <a:rPr lang="en-GB" dirty="0"/>
              <a:t>The highest accuracy model was built with 5 starting layers of:</a:t>
            </a:r>
          </a:p>
          <a:p>
            <a:r>
              <a:rPr lang="en-GB" dirty="0"/>
              <a:t>Convolution with increasing filter each time.</a:t>
            </a:r>
          </a:p>
          <a:p>
            <a:r>
              <a:rPr lang="en-GB" dirty="0"/>
              <a:t>Batch normalization.</a:t>
            </a:r>
          </a:p>
          <a:p>
            <a:r>
              <a:rPr lang="en-GB" dirty="0"/>
              <a:t>Max pooling.</a:t>
            </a:r>
          </a:p>
          <a:p>
            <a:r>
              <a:rPr lang="en-GB" dirty="0"/>
              <a:t>Spatial dropout.</a:t>
            </a:r>
          </a:p>
          <a:p>
            <a:pPr marL="0" indent="0">
              <a:buNone/>
            </a:pPr>
            <a:r>
              <a:rPr lang="en-GB" dirty="0"/>
              <a:t>Then instead of using flatten, </a:t>
            </a:r>
            <a:r>
              <a:rPr lang="en-GB" dirty="0" err="1"/>
              <a:t>GlobalAveragePooling</a:t>
            </a:r>
            <a:r>
              <a:rPr lang="en-GB" dirty="0"/>
              <a:t> was used to collapse the given data from say </a:t>
            </a:r>
            <a:r>
              <a:rPr lang="en-150" dirty="0"/>
              <a:t>[</a:t>
            </a:r>
            <a:r>
              <a:rPr lang="en-GB" dirty="0"/>
              <a:t>5 by 5 by 64</a:t>
            </a:r>
            <a:r>
              <a:rPr lang="en-150" dirty="0"/>
              <a:t>]</a:t>
            </a:r>
            <a:r>
              <a:rPr lang="en-GB" dirty="0"/>
              <a:t> to </a:t>
            </a:r>
            <a:r>
              <a:rPr lang="en-150" dirty="0"/>
              <a:t>[</a:t>
            </a:r>
            <a:r>
              <a:rPr lang="en-GB" dirty="0"/>
              <a:t>1 by 1 </a:t>
            </a:r>
            <a:r>
              <a:rPr lang="en-150" dirty="0"/>
              <a:t>by</a:t>
            </a:r>
            <a:r>
              <a:rPr lang="en-GB" dirty="0"/>
              <a:t> 64</a:t>
            </a:r>
            <a:r>
              <a:rPr lang="en-150" dirty="0"/>
              <a:t>]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Then it is connected to a Dense layer, then a dropout, and finally connected to the final layer, activated by </a:t>
            </a:r>
            <a:r>
              <a:rPr lang="en-GB" dirty="0" err="1"/>
              <a:t>softmax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After iterating for around 2000 epochs the model reached a validation accuracy of around 17%.</a:t>
            </a:r>
          </a:p>
          <a:p>
            <a:endParaRPr lang="en-150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BE19799-6C43-3E7C-1081-52FF54A0FD9A}"/>
              </a:ext>
            </a:extLst>
          </p:cNvPr>
          <p:cNvSpPr txBox="1">
            <a:spLocks/>
          </p:cNvSpPr>
          <p:nvPr/>
        </p:nvSpPr>
        <p:spPr>
          <a:xfrm>
            <a:off x="635475" y="5326557"/>
            <a:ext cx="3189764" cy="861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150" sz="1600" cap="all" dirty="0">
                <a:solidFill>
                  <a:srgbClr val="FFFFFF">
                    <a:alpha val="75000"/>
                  </a:srgbClr>
                </a:solidFill>
              </a:rPr>
              <a:t>WE also took the opportunity to use Data augmentation</a:t>
            </a:r>
            <a:endParaRPr lang="en-US" sz="1600" cap="all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6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9E5E02D-76E5-4EF7-9438-C2A27A6FA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9E2E0-F6E9-7087-7EE7-A5C44A3D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814" y="742278"/>
            <a:ext cx="3427985" cy="1320895"/>
          </a:xfrm>
        </p:spPr>
        <p:txBody>
          <a:bodyPr anchor="ctr">
            <a:normAutofit/>
          </a:bodyPr>
          <a:lstStyle/>
          <a:p>
            <a:r>
              <a:rPr lang="en-150">
                <a:solidFill>
                  <a:schemeClr val="tx2"/>
                </a:solidFill>
              </a:rPr>
              <a:t>Experimentations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A834FE-0437-44FE-ADEC-A2C017EB3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94E8AE-D73C-406F-B179-D14DE1600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F0E68-D78E-4FD1-AF6F-4A508E417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one layer">
            <a:extLst>
              <a:ext uri="{FF2B5EF4-FFF2-40B4-BE49-F238E27FC236}">
                <a16:creationId xmlns:a16="http://schemas.microsoft.com/office/drawing/2014/main" id="{21AF3C5A-A810-12AF-FA5D-3A15CFE80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494"/>
          <a:stretch/>
        </p:blipFill>
        <p:spPr>
          <a:xfrm>
            <a:off x="445843" y="641101"/>
            <a:ext cx="3703320" cy="2825496"/>
          </a:xfrm>
          <a:prstGeom prst="rect">
            <a:avLst/>
          </a:prstGeom>
        </p:spPr>
      </p:pic>
      <p:pic>
        <p:nvPicPr>
          <p:cNvPr id="15" name="Picture 14" descr="four layers">
            <a:extLst>
              <a:ext uri="{FF2B5EF4-FFF2-40B4-BE49-F238E27FC236}">
                <a16:creationId xmlns:a16="http://schemas.microsoft.com/office/drawing/2014/main" id="{C636E6BF-BB44-717E-A404-3F5DE911E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1" b="5"/>
          <a:stretch/>
        </p:blipFill>
        <p:spPr>
          <a:xfrm>
            <a:off x="4242051" y="3815080"/>
            <a:ext cx="3702877" cy="2825494"/>
          </a:xfrm>
          <a:prstGeom prst="rect">
            <a:avLst/>
          </a:prstGeom>
        </p:spPr>
      </p:pic>
      <p:pic>
        <p:nvPicPr>
          <p:cNvPr id="11" name="Picture 10" descr="three layers">
            <a:extLst>
              <a:ext uri="{FF2B5EF4-FFF2-40B4-BE49-F238E27FC236}">
                <a16:creationId xmlns:a16="http://schemas.microsoft.com/office/drawing/2014/main" id="{0EEC42DD-E411-16C9-5380-E936C70797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1" r="-3" b="-3"/>
          <a:stretch/>
        </p:blipFill>
        <p:spPr>
          <a:xfrm>
            <a:off x="445843" y="3749040"/>
            <a:ext cx="3703320" cy="28254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972A-E58A-5508-0259-CA99DC0F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9814" y="2150533"/>
            <a:ext cx="3427985" cy="1478672"/>
          </a:xfrm>
        </p:spPr>
        <p:txBody>
          <a:bodyPr>
            <a:normAutofit/>
          </a:bodyPr>
          <a:lstStyle/>
          <a:p>
            <a:r>
              <a:rPr lang="en-150" dirty="0"/>
              <a:t>First we added layers upon layers until we got an overfitting model</a:t>
            </a:r>
          </a:p>
          <a:p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17771-3574-7833-F422-3325F9A56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3" y="643437"/>
            <a:ext cx="3700593" cy="2828789"/>
          </a:xfrm>
          <a:prstGeom prst="rect">
            <a:avLst/>
          </a:prstGeom>
        </p:spPr>
      </p:pic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5E5A810D-695A-7E09-ECEF-2E9295EE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35" y="3226241"/>
            <a:ext cx="491969" cy="491969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16B59621-B7EB-05C5-EEBD-ABABD9BBD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384" y="6170959"/>
            <a:ext cx="487662" cy="487662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49690BD7-7CC4-0865-8ECE-06F4D0319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795" y="3125472"/>
            <a:ext cx="503732" cy="503732"/>
          </a:xfrm>
          <a:prstGeom prst="rect">
            <a:avLst/>
          </a:prstGeom>
        </p:spPr>
      </p:pic>
      <p:pic>
        <p:nvPicPr>
          <p:cNvPr id="16" name="Graphic 15" descr="Badge 4 with solid fill">
            <a:extLst>
              <a:ext uri="{FF2B5EF4-FFF2-40B4-BE49-F238E27FC236}">
                <a16:creationId xmlns:a16="http://schemas.microsoft.com/office/drawing/2014/main" id="{D29DF926-3581-6F7F-5260-3F5DFEEC74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41830" y="6206037"/>
            <a:ext cx="487662" cy="4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five layers">
            <a:extLst>
              <a:ext uri="{FF2B5EF4-FFF2-40B4-BE49-F238E27FC236}">
                <a16:creationId xmlns:a16="http://schemas.microsoft.com/office/drawing/2014/main" id="{83F5BF91-242A-ED91-31A3-FD4F9AB4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81" y="541064"/>
            <a:ext cx="4690638" cy="343589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six layers">
            <a:extLst>
              <a:ext uri="{FF2B5EF4-FFF2-40B4-BE49-F238E27FC236}">
                <a16:creationId xmlns:a16="http://schemas.microsoft.com/office/drawing/2014/main" id="{49199A89-C392-D269-33D8-7C345926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541064"/>
            <a:ext cx="4462197" cy="343589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972A-E58A-5508-0259-CA99DC0F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251" y="4648001"/>
            <a:ext cx="7240909" cy="1607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150" sz="2800" dirty="0">
                <a:solidFill>
                  <a:srgbClr val="FFFFFF"/>
                </a:solidFill>
              </a:rPr>
              <a:t>Then we backtrack to the last best</a:t>
            </a:r>
          </a:p>
        </p:txBody>
      </p:sp>
      <p:pic>
        <p:nvPicPr>
          <p:cNvPr id="32" name="Graphic 31" descr="Badge 5 with solid fill">
            <a:extLst>
              <a:ext uri="{FF2B5EF4-FFF2-40B4-BE49-F238E27FC236}">
                <a16:creationId xmlns:a16="http://schemas.microsoft.com/office/drawing/2014/main" id="{815FA7E5-601A-7552-D525-980010F4B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4812" y="3249760"/>
            <a:ext cx="565559" cy="565559"/>
          </a:xfrm>
          <a:prstGeom prst="rect">
            <a:avLst/>
          </a:prstGeom>
        </p:spPr>
      </p:pic>
      <p:pic>
        <p:nvPicPr>
          <p:cNvPr id="35" name="Graphic 34" descr="Badge 6 with solid fill">
            <a:extLst>
              <a:ext uri="{FF2B5EF4-FFF2-40B4-BE49-F238E27FC236}">
                <a16:creationId xmlns:a16="http://schemas.microsoft.com/office/drawing/2014/main" id="{F817FF7B-D1BA-0EC2-D84B-552395E24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0173" y="3130882"/>
            <a:ext cx="636260" cy="636260"/>
          </a:xfrm>
          <a:prstGeom prst="rect">
            <a:avLst/>
          </a:prstGeom>
        </p:spPr>
      </p:pic>
      <p:pic>
        <p:nvPicPr>
          <p:cNvPr id="28" name="Graphic 27" descr="Add with solid fill">
            <a:extLst>
              <a:ext uri="{FF2B5EF4-FFF2-40B4-BE49-F238E27FC236}">
                <a16:creationId xmlns:a16="http://schemas.microsoft.com/office/drawing/2014/main" id="{B1D14A21-21EF-F646-27A7-F4B39418F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328699">
            <a:off x="10018910" y="2325326"/>
            <a:ext cx="1238578" cy="12385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3E8CB37-5A42-7ABB-B7D0-5B0C05C48A09}"/>
              </a:ext>
            </a:extLst>
          </p:cNvPr>
          <p:cNvSpPr txBox="1"/>
          <p:nvPr/>
        </p:nvSpPr>
        <p:spPr>
          <a:xfrm>
            <a:off x="649630" y="5778892"/>
            <a:ext cx="439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>
                <a:solidFill>
                  <a:schemeClr val="bg1"/>
                </a:solidFill>
              </a:rPr>
              <a:t>Since it’s starting to over fit</a:t>
            </a:r>
          </a:p>
        </p:txBody>
      </p:sp>
    </p:spTree>
    <p:extLst>
      <p:ext uri="{BB962C8B-B14F-4D97-AF65-F5344CB8AC3E}">
        <p14:creationId xmlns:p14="http://schemas.microsoft.com/office/powerpoint/2010/main" val="385115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48A70-12DA-1888-F025-BDBE47DF2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5" r="3" b="3"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0C09-0F99-8385-ED6B-268E7F31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723" y="850791"/>
            <a:ext cx="3202016" cy="1349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Dense layers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0CA8-EAD9-E045-C48B-5B9A2712F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2723" y="5545331"/>
            <a:ext cx="3202016" cy="64922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150" sz="1800" cap="all" dirty="0">
                <a:solidFill>
                  <a:srgbClr val="FFFFFF">
                    <a:alpha val="75000"/>
                  </a:srgbClr>
                </a:solidFill>
              </a:rPr>
              <a:t>Best one was 1200 neurons</a:t>
            </a:r>
            <a:endParaRPr lang="en-US" sz="1800" cap="all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37AC55-762F-DC31-26C0-2F014FD682CF}"/>
              </a:ext>
            </a:extLst>
          </p:cNvPr>
          <p:cNvSpPr txBox="1">
            <a:spLocks/>
          </p:cNvSpPr>
          <p:nvPr/>
        </p:nvSpPr>
        <p:spPr>
          <a:xfrm>
            <a:off x="8328275" y="2733160"/>
            <a:ext cx="3202016" cy="649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anose="05020102010507070707" pitchFamily="18" charset="2"/>
              <a:buNone/>
            </a:pPr>
            <a:r>
              <a:rPr lang="en-US" sz="1800" cap="all" dirty="0">
                <a:solidFill>
                  <a:srgbClr val="FFFFFF">
                    <a:alpha val="75000"/>
                  </a:srgbClr>
                </a:solidFill>
              </a:rPr>
              <a:t>Using the 5-layer model, we add dense </a:t>
            </a:r>
            <a:r>
              <a:rPr lang="en-150" sz="1800" cap="all" dirty="0">
                <a:solidFill>
                  <a:srgbClr val="FFFFFF">
                    <a:alpha val="75000"/>
                  </a:srgbClr>
                </a:solidFill>
              </a:rPr>
              <a:t>layer in </a:t>
            </a:r>
            <a:r>
              <a:rPr lang="en-150" sz="1800" cap="all" dirty="0" err="1">
                <a:solidFill>
                  <a:srgbClr val="FFFFFF">
                    <a:alpha val="75000"/>
                  </a:srgbClr>
                </a:solidFill>
              </a:rPr>
              <a:t>variying</a:t>
            </a:r>
            <a:r>
              <a:rPr lang="en-150" sz="1800" cap="all" dirty="0">
                <a:solidFill>
                  <a:srgbClr val="FFFFFF">
                    <a:alpha val="75000"/>
                  </a:srgbClr>
                </a:solidFill>
              </a:rPr>
              <a:t> Neurons</a:t>
            </a:r>
            <a:endParaRPr lang="en-US" sz="1800" cap="all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125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0630B-E42D-2D3A-A651-17A56314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150">
                <a:solidFill>
                  <a:schemeClr val="bg1">
                    <a:lumMod val="75000"/>
                    <a:lumOff val="25000"/>
                  </a:schemeClr>
                </a:solidFill>
              </a:rPr>
              <a:t>Batch normalization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53107-ECCD-21D9-330E-FF381A15A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GB" b="0" i="0" u="none" strike="noStrike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Adding batch normalization between convolutions and dense.</a:t>
            </a:r>
            <a:endParaRPr lang="en-150" b="0" i="0" u="none" strike="noStrike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150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15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42C6AF9-0583-B2D2-F6A7-B0B45680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277" y="1120876"/>
            <a:ext cx="7888741" cy="478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9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b59c596-33fb-4050-9b03-1577c1ce85f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BF9558142196489228AE3CD55293FF" ma:contentTypeVersion="5" ma:contentTypeDescription="Create a new document." ma:contentTypeScope="" ma:versionID="a1443e9e8a02f21ecebb134c06066759">
  <xsd:schema xmlns:xsd="http://www.w3.org/2001/XMLSchema" xmlns:xs="http://www.w3.org/2001/XMLSchema" xmlns:p="http://schemas.microsoft.com/office/2006/metadata/properties" xmlns:ns3="ab59c596-33fb-4050-9b03-1577c1ce85fd" targetNamespace="http://schemas.microsoft.com/office/2006/metadata/properties" ma:root="true" ma:fieldsID="3b7bdacd159be50d69475c6cf310b19d" ns3:_="">
    <xsd:import namespace="ab59c596-33fb-4050-9b03-1577c1ce85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59c596-33fb-4050-9b03-1577c1ce8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www.w3.org/XML/1998/namespace"/>
    <ds:schemaRef ds:uri="http://purl.org/dc/dcmitype/"/>
    <ds:schemaRef ds:uri="ab59c596-33fb-4050-9b03-1577c1ce85f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CEE526-AD7B-4AF4-B860-85A1300B4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59c596-33fb-4050-9b03-1577c1ce85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Animal magnetism</Template>
  <TotalTime>403</TotalTime>
  <Words>368</Words>
  <Application>Microsoft Office PowerPoint</Application>
  <PresentationFormat>Widescreen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Book</vt:lpstr>
      <vt:lpstr>Franklin Gothic Demi</vt:lpstr>
      <vt:lpstr>Gill Sans MT</vt:lpstr>
      <vt:lpstr>Wingdings 2</vt:lpstr>
      <vt:lpstr>DividendVTI</vt:lpstr>
      <vt:lpstr>What kind of dog is it?</vt:lpstr>
      <vt:lpstr>The idea </vt:lpstr>
      <vt:lpstr>First attempts – Softmax and MLP</vt:lpstr>
      <vt:lpstr>First conclusions</vt:lpstr>
      <vt:lpstr>CNN Model</vt:lpstr>
      <vt:lpstr>Experimentations</vt:lpstr>
      <vt:lpstr>PowerPoint Presentation</vt:lpstr>
      <vt:lpstr>Dense layers</vt:lpstr>
      <vt:lpstr>Batch normalization</vt:lpstr>
      <vt:lpstr>regularizeR</vt:lpstr>
      <vt:lpstr>Results</vt:lpstr>
      <vt:lpstr>Close guesses (even with non-dogs)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kind of dog is it?</dc:title>
  <dc:creator>S</dc:creator>
  <cp:lastModifiedBy>S</cp:lastModifiedBy>
  <cp:revision>3</cp:revision>
  <dcterms:created xsi:type="dcterms:W3CDTF">2022-11-27T09:42:56Z</dcterms:created>
  <dcterms:modified xsi:type="dcterms:W3CDTF">2023-01-08T17:55:11Z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0x0101005CBF9558142196489228AE3CD55293FF</vt:lpwstr>
  </property>
</Properties>
</file>